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5" r:id="rId6"/>
    <p:sldId id="266" r:id="rId7"/>
    <p:sldId id="267" r:id="rId8"/>
    <p:sldId id="268" r:id="rId9"/>
    <p:sldId id="269" r:id="rId10"/>
  </p:sldIdLst>
  <p:sldSz cx="18288000" cy="10287000"/>
  <p:notesSz cx="6858000" cy="9144000"/>
  <p:embeddedFontLst>
    <p:embeddedFont>
      <p:font typeface="Telegraf" panose="020B0604020202020204" charset="0"/>
      <p:regular r:id="rId11"/>
    </p:embeddedFont>
    <p:embeddedFont>
      <p:font typeface="Telegraf Bold" panose="020B0604020202020204" charset="0"/>
      <p:regular r:id="rId12"/>
    </p:embeddedFont>
    <p:embeddedFont>
      <p:font typeface="Telegraf Extra-Light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544A98-0718-522D-CE63-7B38DDBBE4A7}" v="889" dt="2025-06-02T21:48:42.251"/>
    <p1510:client id="{8ED809DD-E36F-80D7-22EC-E46F718FF95D}" v="143" dt="2025-06-02T12:31:35.769"/>
    <p1510:client id="{CB145042-8402-8FAD-ACC1-DBEFF8B92526}" v="137" dt="2025-06-02T12:25:46.641"/>
    <p1510:client id="{DA072AFC-752A-B86A-912D-A3AD75E937F1}" v="44" dt="2025-06-02T12:11:04.8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07862">
            <a:off x="7645223" y="5695270"/>
            <a:ext cx="15048401" cy="6376760"/>
          </a:xfrm>
          <a:custGeom>
            <a:avLst/>
            <a:gdLst/>
            <a:ahLst/>
            <a:cxnLst/>
            <a:rect l="l" t="t" r="r" b="b"/>
            <a:pathLst>
              <a:path w="15048401" h="6376760">
                <a:moveTo>
                  <a:pt x="0" y="0"/>
                </a:moveTo>
                <a:lnTo>
                  <a:pt x="15048401" y="0"/>
                </a:lnTo>
                <a:lnTo>
                  <a:pt x="15048401" y="6376760"/>
                </a:lnTo>
                <a:lnTo>
                  <a:pt x="0" y="63767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V="1">
            <a:off x="-641393" y="-1165054"/>
            <a:ext cx="6732105" cy="4030848"/>
          </a:xfrm>
          <a:custGeom>
            <a:avLst/>
            <a:gdLst/>
            <a:ahLst/>
            <a:cxnLst/>
            <a:rect l="l" t="t" r="r" b="b"/>
            <a:pathLst>
              <a:path w="6732105" h="4030848">
                <a:moveTo>
                  <a:pt x="0" y="4030848"/>
                </a:moveTo>
                <a:lnTo>
                  <a:pt x="6732105" y="4030848"/>
                </a:lnTo>
                <a:lnTo>
                  <a:pt x="6732105" y="0"/>
                </a:lnTo>
                <a:lnTo>
                  <a:pt x="0" y="0"/>
                </a:lnTo>
                <a:lnTo>
                  <a:pt x="0" y="403084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4063996"/>
            <a:ext cx="14140724" cy="1957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52"/>
              </a:lnSpc>
              <a:spcBef>
                <a:spcPct val="0"/>
              </a:spcBef>
            </a:pPr>
            <a:r>
              <a:rPr lang="en-US" sz="3650" b="1" spc="184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ИССЛЕДОВАНИЕ МЕТОДОВ ИЗВЛЕЧЕНИЯ ЗНАНИЙ </a:t>
            </a:r>
            <a:endParaRPr lang="ru-RU">
              <a:solidFill>
                <a:srgbClr val="000000"/>
              </a:solidFill>
              <a:latin typeface="Calibri"/>
              <a:ea typeface="Calibri"/>
              <a:cs typeface="Calibri"/>
              <a:sym typeface="Telegraf Bold"/>
            </a:endParaRPr>
          </a:p>
          <a:p>
            <a:pPr>
              <a:lnSpc>
                <a:spcPts val="5152"/>
              </a:lnSpc>
              <a:spcBef>
                <a:spcPct val="0"/>
              </a:spcBef>
            </a:pPr>
            <a:r>
              <a:rPr lang="en-US" sz="3650" b="1" spc="184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О ПРЕДМЕТНЫХ ОБЛАСТЯХ ДЛЯ СОЗДАНИЯ</a:t>
            </a:r>
            <a:endParaRPr lang="ru-RU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ts val="5152"/>
              </a:lnSpc>
              <a:spcBef>
                <a:spcPct val="0"/>
              </a:spcBef>
            </a:pPr>
            <a:r>
              <a:rPr lang="en-US" sz="3650" b="1" spc="184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ИНТЕЛЛЕКТУАЛЬНЫХ ПОМОЩНИКОВ</a:t>
            </a:r>
            <a:endParaRPr lang="ru-RU" dirty="0">
              <a:ea typeface="Calibri"/>
              <a:cs typeface="Calibri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8166099"/>
            <a:ext cx="2554023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Студент: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761206" y="8166099"/>
            <a:ext cx="8146591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Соломенников Николай Александрович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7530819"/>
            <a:ext cx="2554023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Руководитель: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761206" y="7530819"/>
            <a:ext cx="8146591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Пальчунов Дмитрий Евгеньевич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226778" y="8797925"/>
            <a:ext cx="2527456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группа 22204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753418" y="8797925"/>
            <a:ext cx="1465572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курс 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640000">
            <a:off x="9440991" y="-2739408"/>
            <a:ext cx="12641192" cy="7467671"/>
          </a:xfrm>
          <a:custGeom>
            <a:avLst/>
            <a:gdLst/>
            <a:ahLst/>
            <a:cxnLst/>
            <a:rect l="l" t="t" r="r" b="b"/>
            <a:pathLst>
              <a:path w="12701350" h="5382197">
                <a:moveTo>
                  <a:pt x="0" y="0"/>
                </a:moveTo>
                <a:lnTo>
                  <a:pt x="12701349" y="0"/>
                </a:lnTo>
                <a:lnTo>
                  <a:pt x="12701349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349783" y="5769156"/>
            <a:ext cx="11514218" cy="8506128"/>
          </a:xfrm>
          <a:custGeom>
            <a:avLst/>
            <a:gdLst/>
            <a:ahLst/>
            <a:cxnLst/>
            <a:rect l="l" t="t" r="r" b="b"/>
            <a:pathLst>
              <a:path w="11514218" h="8506128">
                <a:moveTo>
                  <a:pt x="0" y="0"/>
                </a:moveTo>
                <a:lnTo>
                  <a:pt x="11514218" y="0"/>
                </a:lnTo>
                <a:lnTo>
                  <a:pt x="11514218" y="8506128"/>
                </a:lnTo>
                <a:lnTo>
                  <a:pt x="0" y="85061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1997279" y="6795739"/>
            <a:ext cx="7273548" cy="43900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sz="34500" b="1" spc="-2760" dirty="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01</a:t>
            </a:r>
            <a:endParaRPr lang="en-US" sz="34507" b="1" spc="-2760" dirty="0">
              <a:solidFill>
                <a:srgbClr val="F2F7FA"/>
              </a:solidFill>
              <a:latin typeface="Telegraf Bold"/>
              <a:ea typeface="Telegraf Bold"/>
              <a:cs typeface="Telegraf Bold"/>
              <a:sym typeface="Telegraf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4779" y="1133475"/>
            <a:ext cx="11504092" cy="1311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Цель и задачи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881827"/>
            <a:ext cx="13623289" cy="10509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200" b="1" spc="72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Исследование</a:t>
            </a:r>
            <a:r>
              <a:rPr lang="en-US" sz="3200" b="1" spc="72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</a:t>
            </a:r>
            <a:r>
              <a:rPr lang="en-US" sz="3200" b="1" spc="72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методов</a:t>
            </a:r>
            <a:r>
              <a:rPr lang="en-US" sz="3200" b="1" spc="72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</a:t>
            </a:r>
            <a:r>
              <a:rPr lang="en-US" sz="3200" b="1" spc="72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извлечения</a:t>
            </a:r>
            <a:r>
              <a:rPr lang="en-US" sz="3200" b="1" spc="72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</a:t>
            </a:r>
            <a:r>
              <a:rPr lang="en-US" sz="3200" b="1" spc="72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знаний</a:t>
            </a:r>
            <a:r>
              <a:rPr lang="en-US" sz="3200" b="1" spc="72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о </a:t>
            </a:r>
            <a:r>
              <a:rPr lang="en-US" sz="3200" b="1" spc="72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предметных</a:t>
            </a:r>
            <a:r>
              <a:rPr lang="en-US" sz="3200" b="1" spc="72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</a:t>
            </a:r>
            <a:r>
              <a:rPr lang="en-US" sz="3200" b="1" spc="72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областях</a:t>
            </a:r>
            <a:r>
              <a:rPr lang="en-US" sz="3200" b="1" spc="72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</a:t>
            </a:r>
            <a:r>
              <a:rPr lang="en-US" sz="3200" b="1" spc="72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для</a:t>
            </a:r>
            <a:r>
              <a:rPr lang="en-US" sz="3200" b="1" spc="72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</a:t>
            </a:r>
            <a:r>
              <a:rPr lang="en-US" sz="3200" b="1" spc="72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создания</a:t>
            </a:r>
            <a:r>
              <a:rPr lang="en-US" sz="3200" b="1" spc="72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</a:t>
            </a:r>
            <a:r>
              <a:rPr lang="en-US" sz="3200" b="1" spc="72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интеллектуальных</a:t>
            </a:r>
            <a:r>
              <a:rPr lang="en-US" sz="3200" b="1" spc="72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</a:t>
            </a:r>
            <a:r>
              <a:rPr lang="en-US" sz="3200" b="1" spc="72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помощников</a:t>
            </a:r>
            <a:endParaRPr lang="en-US" sz="3200" b="1" spc="72" err="1">
              <a:solidFill>
                <a:srgbClr val="343434"/>
              </a:solidFill>
              <a:latin typeface="Telegraf Bold"/>
              <a:ea typeface="Telegraf Bold"/>
              <a:cs typeface="Telegraf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5301132"/>
            <a:ext cx="1017953" cy="346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8"/>
              </a:lnSpc>
            </a:pPr>
            <a:r>
              <a:rPr lang="en-US" sz="2400" b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01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758872" y="5301132"/>
            <a:ext cx="1017953" cy="346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8"/>
              </a:lnSpc>
            </a:pPr>
            <a:r>
              <a:rPr lang="en-US" sz="2400" b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03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7720697"/>
            <a:ext cx="1017953" cy="346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8"/>
              </a:lnSpc>
            </a:pPr>
            <a:r>
              <a:rPr lang="en-US" sz="2400" b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02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758872" y="7534427"/>
            <a:ext cx="1017953" cy="346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8"/>
              </a:lnSpc>
            </a:pPr>
            <a:r>
              <a:rPr lang="en-US" sz="2400" b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04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776825" y="6954062"/>
            <a:ext cx="3686839" cy="1777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800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Определение</a:t>
            </a:r>
            <a:r>
              <a:rPr lang="en-US" sz="2800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направлений</a:t>
            </a:r>
            <a:r>
              <a:rPr lang="en-US" sz="2800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для</a:t>
            </a:r>
            <a:r>
              <a:rPr lang="en-US" sz="2800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дальнейшего</a:t>
            </a:r>
            <a:r>
              <a:rPr lang="en-US" sz="2800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развития</a:t>
            </a:r>
            <a:r>
              <a:rPr lang="en-US" sz="2800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технологий</a:t>
            </a:r>
            <a:r>
              <a:rPr lang="en-US" sz="2800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endParaRPr lang="en-US" sz="2800" dirty="0">
              <a:solidFill>
                <a:srgbClr val="343434"/>
              </a:solidFill>
              <a:latin typeface="Telegraf"/>
              <a:ea typeface="Telegraf"/>
              <a:cs typeface="Telegraf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2046653" y="6954062"/>
            <a:ext cx="3539355" cy="1777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800" dirty="0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Систематизация</a:t>
            </a:r>
            <a:r>
              <a:rPr lang="en-US" sz="2800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dirty="0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существующих</a:t>
            </a:r>
            <a:r>
              <a:rPr lang="en-US" sz="2800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dirty="0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подходов</a:t>
            </a:r>
            <a:r>
              <a:rPr lang="en-US" sz="2800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к </a:t>
            </a:r>
            <a:r>
              <a:rPr lang="en-US" sz="2800" dirty="0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представлению</a:t>
            </a:r>
            <a:r>
              <a:rPr lang="en-US" sz="2800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dirty="0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знаний</a:t>
            </a:r>
            <a:endParaRPr lang="en-US" sz="2450" dirty="0">
              <a:solidFill>
                <a:srgbClr val="343434"/>
              </a:solidFill>
              <a:latin typeface="Telegraf"/>
              <a:ea typeface="Telegraf"/>
              <a:cs typeface="Telegraf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2046653" y="4720766"/>
            <a:ext cx="3244388" cy="1336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800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Анализ</a:t>
            </a:r>
            <a:r>
              <a:rPr lang="en-US" sz="2800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научных</a:t>
            </a:r>
            <a:r>
              <a:rPr lang="en-US" sz="2800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и </a:t>
            </a:r>
            <a:r>
              <a:rPr lang="en-US" sz="2800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практических</a:t>
            </a:r>
            <a:r>
              <a:rPr lang="en-US" sz="2800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источников</a:t>
            </a:r>
            <a:r>
              <a:rPr lang="en-US" sz="2800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по</a:t>
            </a:r>
            <a:r>
              <a:rPr lang="en-US" sz="2800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теме</a:t>
            </a:r>
            <a:endParaRPr lang="en-US" sz="2800" err="1">
              <a:solidFill>
                <a:srgbClr val="343434"/>
              </a:solidFill>
              <a:latin typeface="Telegraf"/>
              <a:ea typeface="Telegraf"/>
              <a:cs typeface="Telegraf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6776825" y="4874303"/>
            <a:ext cx="4498000" cy="1213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800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Изучение</a:t>
            </a:r>
            <a:r>
              <a:rPr lang="en-US" sz="2800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и </a:t>
            </a:r>
            <a:r>
              <a:rPr lang="en-US" sz="2800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систематизация</a:t>
            </a:r>
            <a:r>
              <a:rPr lang="en-US" sz="2800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методов</a:t>
            </a:r>
            <a:r>
              <a:rPr lang="en-US" sz="2800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извлечения</a:t>
            </a:r>
            <a:r>
              <a:rPr lang="en-US" sz="2800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знаний</a:t>
            </a:r>
            <a:endParaRPr lang="en-US" sz="2800" err="1">
              <a:solidFill>
                <a:srgbClr val="343434"/>
              </a:solidFill>
              <a:latin typeface="Telegraf"/>
              <a:ea typeface="Telegraf"/>
              <a:cs typeface="Telegraf"/>
            </a:endParaRPr>
          </a:p>
          <a:p>
            <a:pPr algn="just">
              <a:lnSpc>
                <a:spcPts val="2380"/>
              </a:lnSpc>
              <a:spcBef>
                <a:spcPct val="0"/>
              </a:spcBef>
            </a:pPr>
            <a:endParaRPr lang="en-US" sz="2499">
              <a:solidFill>
                <a:srgbClr val="343434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2" descr="Изображение выглядит как луна, Астрономический объект, пространство, Небесное явление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766EEB35-F881-6BC4-5D90-32F82D90D273}"/>
              </a:ext>
            </a:extLst>
          </p:cNvPr>
          <p:cNvSpPr/>
          <p:nvPr/>
        </p:nvSpPr>
        <p:spPr>
          <a:xfrm>
            <a:off x="7794522" y="7035961"/>
            <a:ext cx="12760102" cy="5407093"/>
          </a:xfrm>
          <a:custGeom>
            <a:avLst/>
            <a:gdLst/>
            <a:ahLst/>
            <a:cxnLst/>
            <a:rect l="l" t="t" r="r" b="b"/>
            <a:pathLst>
              <a:path w="12760102" h="5407093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1890174" y="6918352"/>
            <a:ext cx="7273548" cy="43900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sz="34500" b="1" spc="-2760" dirty="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02</a:t>
            </a:r>
            <a:endParaRPr lang="en-US" sz="34507" b="1" spc="-2760" dirty="0">
              <a:solidFill>
                <a:srgbClr val="F2F7FA"/>
              </a:solidFill>
              <a:latin typeface="Telegraf Bold"/>
              <a:ea typeface="Telegraf Bold"/>
              <a:cs typeface="Telegraf Bold"/>
              <a:sym typeface="Telegraf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1133475"/>
            <a:ext cx="12765895" cy="1190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59"/>
              </a:lnSpc>
            </a:pPr>
            <a:r>
              <a:rPr lang="en-US" sz="9300" b="1" dirty="0" err="1">
                <a:solidFill>
                  <a:srgbClr val="343434"/>
                </a:solidFill>
                <a:latin typeface="Telegraf Bold"/>
                <a:sym typeface="Telegraf Bold"/>
              </a:rPr>
              <a:t>Что</a:t>
            </a:r>
            <a:r>
              <a:rPr lang="en-US" sz="9300" b="1" dirty="0">
                <a:solidFill>
                  <a:srgbClr val="343434"/>
                </a:solidFill>
                <a:latin typeface="Telegraf Bold"/>
                <a:sym typeface="Telegraf Bold"/>
              </a:rPr>
              <a:t> </a:t>
            </a:r>
            <a:r>
              <a:rPr lang="en-US" sz="9300" b="1" dirty="0" err="1">
                <a:solidFill>
                  <a:srgbClr val="343434"/>
                </a:solidFill>
                <a:latin typeface="Telegraf Bold"/>
                <a:sym typeface="Telegraf Bold"/>
              </a:rPr>
              <a:t>сделано</a:t>
            </a:r>
            <a:endParaRPr lang="en-US" sz="9300" b="1" dirty="0" err="1">
              <a:solidFill>
                <a:srgbClr val="343434"/>
              </a:solidFill>
              <a:latin typeface="Telegraf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8700" y="2709326"/>
            <a:ext cx="11234156" cy="31143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39115" lvl="1" indent="-269240">
              <a:lnSpc>
                <a:spcPts val="3499"/>
              </a:lnSpc>
              <a:buFont typeface="Arial"/>
              <a:buChar char="•"/>
            </a:pPr>
            <a:r>
              <a:rPr lang="en-US" sz="2800" spc="124" err="1">
                <a:solidFill>
                  <a:srgbClr val="343434"/>
                </a:solidFill>
                <a:latin typeface="Calibri"/>
                <a:ea typeface="+mn-lt"/>
                <a:cs typeface="+mn-lt"/>
                <a:sym typeface="Telegraf Bold"/>
              </a:rPr>
              <a:t>Изучены</a:t>
            </a:r>
            <a:r>
              <a:rPr lang="en-US" sz="2800" spc="124" dirty="0">
                <a:solidFill>
                  <a:srgbClr val="343434"/>
                </a:solidFill>
                <a:latin typeface="Calibri"/>
                <a:ea typeface="+mn-lt"/>
                <a:cs typeface="+mn-lt"/>
                <a:sym typeface="Telegraf Bold"/>
              </a:rPr>
              <a:t> </a:t>
            </a:r>
            <a:r>
              <a:rPr lang="en-US" sz="2800" spc="124" dirty="0">
                <a:solidFill>
                  <a:srgbClr val="343434"/>
                </a:solidFill>
                <a:ea typeface="+mn-lt"/>
                <a:cs typeface="+mn-lt"/>
                <a:sym typeface="Telegraf Bold"/>
              </a:rPr>
              <a:t>и </a:t>
            </a:r>
            <a:r>
              <a:rPr lang="en-US" sz="2800" spc="124" err="1">
                <a:solidFill>
                  <a:srgbClr val="343434"/>
                </a:solidFill>
                <a:ea typeface="+mn-lt"/>
                <a:cs typeface="+mn-lt"/>
                <a:sym typeface="Telegraf Bold"/>
              </a:rPr>
              <a:t>систематизированы</a:t>
            </a:r>
            <a:r>
              <a:rPr lang="en-US" sz="2800" spc="124" dirty="0">
                <a:solidFill>
                  <a:srgbClr val="343434"/>
                </a:solidFill>
                <a:ea typeface="+mn-lt"/>
                <a:cs typeface="+mn-lt"/>
                <a:sym typeface="Telegraf Bold"/>
              </a:rPr>
              <a:t> </a:t>
            </a:r>
            <a:r>
              <a:rPr lang="en-US" sz="2800" spc="124" err="1">
                <a:solidFill>
                  <a:srgbClr val="343434"/>
                </a:solidFill>
                <a:ea typeface="+mn-lt"/>
                <a:cs typeface="+mn-lt"/>
                <a:sym typeface="Telegraf Bold"/>
              </a:rPr>
              <a:t>методы</a:t>
            </a:r>
            <a:r>
              <a:rPr lang="en-US" sz="2800" spc="124" dirty="0">
                <a:solidFill>
                  <a:srgbClr val="343434"/>
                </a:solidFill>
                <a:ea typeface="+mn-lt"/>
                <a:cs typeface="+mn-lt"/>
                <a:sym typeface="Telegraf Bold"/>
              </a:rPr>
              <a:t> </a:t>
            </a:r>
            <a:r>
              <a:rPr lang="en-US" sz="2800" spc="124" err="1">
                <a:solidFill>
                  <a:srgbClr val="343434"/>
                </a:solidFill>
                <a:ea typeface="+mn-lt"/>
                <a:cs typeface="+mn-lt"/>
                <a:sym typeface="Telegraf Bold"/>
              </a:rPr>
              <a:t>представления</a:t>
            </a:r>
            <a:r>
              <a:rPr lang="en-US" sz="2800" spc="124" dirty="0">
                <a:solidFill>
                  <a:srgbClr val="343434"/>
                </a:solidFill>
                <a:ea typeface="+mn-lt"/>
                <a:cs typeface="+mn-lt"/>
                <a:sym typeface="Telegraf Bold"/>
              </a:rPr>
              <a:t> </a:t>
            </a:r>
            <a:r>
              <a:rPr lang="en-US" sz="2800" spc="124" err="1">
                <a:solidFill>
                  <a:srgbClr val="343434"/>
                </a:solidFill>
                <a:ea typeface="+mn-lt"/>
                <a:cs typeface="+mn-lt"/>
                <a:sym typeface="Telegraf Bold"/>
              </a:rPr>
              <a:t>знаний</a:t>
            </a:r>
            <a:endParaRPr lang="en-US" sz="2800" spc="124">
              <a:solidFill>
                <a:srgbClr val="343434"/>
              </a:solidFill>
              <a:latin typeface="Telegraf Bold"/>
              <a:ea typeface="Calibri"/>
              <a:cs typeface="Calibri"/>
            </a:endParaRPr>
          </a:p>
          <a:p>
            <a:pPr marL="539115" lvl="1" indent="-269240">
              <a:lnSpc>
                <a:spcPts val="3499"/>
              </a:lnSpc>
              <a:buFont typeface="Arial"/>
              <a:buChar char="•"/>
            </a:pPr>
            <a:r>
              <a:rPr lang="en-US" sz="2800" spc="124" err="1">
                <a:solidFill>
                  <a:srgbClr val="343434"/>
                </a:solidFill>
                <a:ea typeface="+mn-lt"/>
                <a:cs typeface="+mn-lt"/>
              </a:rPr>
              <a:t>Освоены</a:t>
            </a:r>
            <a:r>
              <a:rPr lang="en-US" sz="2800" spc="124" dirty="0">
                <a:solidFill>
                  <a:srgbClr val="343434"/>
                </a:solidFill>
                <a:ea typeface="+mn-lt"/>
                <a:cs typeface="+mn-lt"/>
              </a:rPr>
              <a:t> </a:t>
            </a:r>
            <a:r>
              <a:rPr lang="en-US" sz="2800" spc="124" err="1">
                <a:solidFill>
                  <a:srgbClr val="343434"/>
                </a:solidFill>
                <a:ea typeface="+mn-lt"/>
                <a:cs typeface="+mn-lt"/>
              </a:rPr>
              <a:t>принципы</a:t>
            </a:r>
            <a:r>
              <a:rPr lang="en-US" sz="2800" spc="124" dirty="0">
                <a:solidFill>
                  <a:srgbClr val="343434"/>
                </a:solidFill>
                <a:ea typeface="+mn-lt"/>
                <a:cs typeface="+mn-lt"/>
              </a:rPr>
              <a:t> </a:t>
            </a:r>
            <a:r>
              <a:rPr lang="en-US" sz="2800" spc="124" err="1">
                <a:solidFill>
                  <a:srgbClr val="343434"/>
                </a:solidFill>
                <a:ea typeface="+mn-lt"/>
                <a:cs typeface="+mn-lt"/>
              </a:rPr>
              <a:t>работы</a:t>
            </a:r>
            <a:r>
              <a:rPr lang="en-US" sz="2800" spc="124" dirty="0">
                <a:solidFill>
                  <a:srgbClr val="343434"/>
                </a:solidFill>
                <a:ea typeface="+mn-lt"/>
                <a:cs typeface="+mn-lt"/>
              </a:rPr>
              <a:t> </a:t>
            </a:r>
            <a:r>
              <a:rPr lang="en-US" sz="2800" spc="124" err="1">
                <a:solidFill>
                  <a:srgbClr val="343434"/>
                </a:solidFill>
                <a:ea typeface="+mn-lt"/>
                <a:cs typeface="+mn-lt"/>
              </a:rPr>
              <a:t>интеллектуальных</a:t>
            </a:r>
            <a:r>
              <a:rPr lang="en-US" sz="2800" spc="124" dirty="0">
                <a:solidFill>
                  <a:srgbClr val="343434"/>
                </a:solidFill>
                <a:ea typeface="+mn-lt"/>
                <a:cs typeface="+mn-lt"/>
              </a:rPr>
              <a:t> </a:t>
            </a:r>
            <a:r>
              <a:rPr lang="en-US" sz="2800" spc="124" err="1">
                <a:solidFill>
                  <a:srgbClr val="343434"/>
                </a:solidFill>
                <a:ea typeface="+mn-lt"/>
                <a:cs typeface="+mn-lt"/>
              </a:rPr>
              <a:t>систем</a:t>
            </a:r>
            <a:r>
              <a:rPr lang="en-US" sz="2800" spc="124" dirty="0">
                <a:solidFill>
                  <a:srgbClr val="343434"/>
                </a:solidFill>
                <a:ea typeface="+mn-lt"/>
                <a:cs typeface="+mn-lt"/>
              </a:rPr>
              <a:t>, в </a:t>
            </a:r>
            <a:r>
              <a:rPr lang="en-US" sz="2800" spc="124" err="1">
                <a:solidFill>
                  <a:srgbClr val="343434"/>
                </a:solidFill>
                <a:ea typeface="+mn-lt"/>
                <a:cs typeface="+mn-lt"/>
              </a:rPr>
              <a:t>частности</a:t>
            </a:r>
            <a:r>
              <a:rPr lang="en-US" sz="2800" spc="124" dirty="0">
                <a:solidFill>
                  <a:srgbClr val="343434"/>
                </a:solidFill>
                <a:ea typeface="+mn-lt"/>
                <a:cs typeface="+mn-lt"/>
              </a:rPr>
              <a:t> </a:t>
            </a:r>
            <a:r>
              <a:rPr lang="en-US" sz="2800" spc="124" err="1">
                <a:solidFill>
                  <a:srgbClr val="343434"/>
                </a:solidFill>
                <a:ea typeface="+mn-lt"/>
                <a:cs typeface="+mn-lt"/>
              </a:rPr>
              <a:t>интеллектуальных</a:t>
            </a:r>
            <a:r>
              <a:rPr lang="en-US" sz="2800" spc="124" dirty="0">
                <a:solidFill>
                  <a:srgbClr val="343434"/>
                </a:solidFill>
                <a:ea typeface="+mn-lt"/>
                <a:cs typeface="+mn-lt"/>
              </a:rPr>
              <a:t> </a:t>
            </a:r>
            <a:r>
              <a:rPr lang="en-US" sz="2800" spc="124" err="1">
                <a:solidFill>
                  <a:srgbClr val="343434"/>
                </a:solidFill>
                <a:ea typeface="+mn-lt"/>
                <a:cs typeface="+mn-lt"/>
              </a:rPr>
              <a:t>помощников</a:t>
            </a:r>
            <a:endParaRPr lang="en-US" sz="2800" spc="124">
              <a:solidFill>
                <a:srgbClr val="343434"/>
              </a:solidFill>
              <a:ea typeface="+mn-lt"/>
              <a:cs typeface="+mn-lt"/>
            </a:endParaRPr>
          </a:p>
          <a:p>
            <a:pPr marL="539115" lvl="1" indent="-269240">
              <a:lnSpc>
                <a:spcPts val="3499"/>
              </a:lnSpc>
              <a:buFont typeface="Arial"/>
              <a:buChar char="•"/>
            </a:pPr>
            <a:r>
              <a:rPr lang="en-US" sz="2800" spc="124" err="1">
                <a:solidFill>
                  <a:srgbClr val="343434"/>
                </a:solidFill>
                <a:ea typeface="+mn-lt"/>
                <a:cs typeface="+mn-lt"/>
              </a:rPr>
              <a:t>Проведена</a:t>
            </a:r>
            <a:r>
              <a:rPr lang="en-US" sz="2800" spc="124" dirty="0">
                <a:solidFill>
                  <a:srgbClr val="343434"/>
                </a:solidFill>
                <a:ea typeface="+mn-lt"/>
                <a:cs typeface="+mn-lt"/>
              </a:rPr>
              <a:t> </a:t>
            </a:r>
            <a:r>
              <a:rPr lang="en-US" sz="2800" spc="124" err="1">
                <a:solidFill>
                  <a:srgbClr val="343434"/>
                </a:solidFill>
                <a:ea typeface="+mn-lt"/>
                <a:cs typeface="+mn-lt"/>
              </a:rPr>
              <a:t>классификация</a:t>
            </a:r>
            <a:r>
              <a:rPr lang="en-US" sz="2800" spc="124" dirty="0">
                <a:solidFill>
                  <a:srgbClr val="343434"/>
                </a:solidFill>
                <a:ea typeface="+mn-lt"/>
                <a:cs typeface="+mn-lt"/>
              </a:rPr>
              <a:t> и </a:t>
            </a:r>
            <a:r>
              <a:rPr lang="en-US" sz="2800" spc="124" err="1">
                <a:solidFill>
                  <a:srgbClr val="343434"/>
                </a:solidFill>
                <a:ea typeface="+mn-lt"/>
                <a:cs typeface="+mn-lt"/>
              </a:rPr>
              <a:t>анализ</a:t>
            </a:r>
            <a:r>
              <a:rPr lang="en-US" sz="2800" spc="124" dirty="0">
                <a:solidFill>
                  <a:srgbClr val="343434"/>
                </a:solidFill>
                <a:ea typeface="+mn-lt"/>
                <a:cs typeface="+mn-lt"/>
              </a:rPr>
              <a:t> </a:t>
            </a:r>
            <a:r>
              <a:rPr lang="en-US" sz="2800" spc="124" err="1">
                <a:solidFill>
                  <a:srgbClr val="343434"/>
                </a:solidFill>
                <a:ea typeface="+mn-lt"/>
                <a:cs typeface="+mn-lt"/>
              </a:rPr>
              <a:t>методов</a:t>
            </a:r>
            <a:r>
              <a:rPr lang="en-US" sz="2800" spc="124" dirty="0">
                <a:solidFill>
                  <a:srgbClr val="343434"/>
                </a:solidFill>
                <a:ea typeface="+mn-lt"/>
                <a:cs typeface="+mn-lt"/>
              </a:rPr>
              <a:t> </a:t>
            </a:r>
            <a:r>
              <a:rPr lang="en-US" sz="2800" spc="124" err="1">
                <a:solidFill>
                  <a:srgbClr val="343434"/>
                </a:solidFill>
                <a:ea typeface="+mn-lt"/>
                <a:cs typeface="+mn-lt"/>
              </a:rPr>
              <a:t>извлечения</a:t>
            </a:r>
            <a:r>
              <a:rPr lang="en-US" sz="2800" spc="124" dirty="0">
                <a:solidFill>
                  <a:srgbClr val="343434"/>
                </a:solidFill>
                <a:ea typeface="+mn-lt"/>
                <a:cs typeface="+mn-lt"/>
              </a:rPr>
              <a:t> и </a:t>
            </a:r>
            <a:r>
              <a:rPr lang="en-US" sz="2800" spc="124" err="1">
                <a:solidFill>
                  <a:srgbClr val="343434"/>
                </a:solidFill>
                <a:ea typeface="+mn-lt"/>
                <a:cs typeface="+mn-lt"/>
              </a:rPr>
              <a:t>использования</a:t>
            </a:r>
            <a:r>
              <a:rPr lang="en-US" sz="2800" spc="124" dirty="0">
                <a:solidFill>
                  <a:srgbClr val="343434"/>
                </a:solidFill>
                <a:ea typeface="+mn-lt"/>
                <a:cs typeface="+mn-lt"/>
              </a:rPr>
              <a:t> </a:t>
            </a:r>
            <a:r>
              <a:rPr lang="en-US" sz="2800" spc="124" err="1">
                <a:solidFill>
                  <a:srgbClr val="343434"/>
                </a:solidFill>
                <a:ea typeface="+mn-lt"/>
                <a:cs typeface="+mn-lt"/>
              </a:rPr>
              <a:t>знаний</a:t>
            </a:r>
            <a:endParaRPr lang="en-US" sz="2800" spc="124">
              <a:solidFill>
                <a:srgbClr val="343434"/>
              </a:solidFill>
              <a:latin typeface="Telegraf Bold"/>
              <a:ea typeface="+mn-lt"/>
              <a:cs typeface="+mn-lt"/>
            </a:endParaRPr>
          </a:p>
          <a:p>
            <a:pPr marL="539115" lvl="1" indent="-269240">
              <a:lnSpc>
                <a:spcPts val="3499"/>
              </a:lnSpc>
              <a:buFont typeface="Arial"/>
              <a:buChar char="•"/>
            </a:pPr>
            <a:r>
              <a:rPr lang="en-US" sz="2800" spc="124" err="1">
                <a:solidFill>
                  <a:srgbClr val="343434"/>
                </a:solidFill>
                <a:latin typeface="Calibri"/>
                <a:ea typeface="Calibri"/>
                <a:cs typeface="Calibri"/>
              </a:rPr>
              <a:t>Обозначены</a:t>
            </a:r>
            <a:r>
              <a:rPr lang="en-US" sz="2800" spc="124" dirty="0">
                <a:solidFill>
                  <a:srgbClr val="343434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800" spc="124" err="1">
                <a:solidFill>
                  <a:srgbClr val="343434"/>
                </a:solidFill>
                <a:latin typeface="Calibri"/>
                <a:ea typeface="Calibri"/>
                <a:cs typeface="Calibri"/>
              </a:rPr>
              <a:t>перспективы</a:t>
            </a:r>
            <a:endParaRPr lang="en-US" sz="2800" spc="124">
              <a:solidFill>
                <a:srgbClr val="343434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ts val="3499"/>
              </a:lnSpc>
              <a:spcBef>
                <a:spcPct val="0"/>
              </a:spcBef>
            </a:pPr>
            <a:endParaRPr lang="en-US" sz="2499" spc="124">
              <a:solidFill>
                <a:srgbClr val="343434"/>
              </a:solidFill>
              <a:latin typeface="Telegraf"/>
              <a:ea typeface="Calibri"/>
              <a:cs typeface="Calibri"/>
            </a:endParaRPr>
          </a:p>
        </p:txBody>
      </p:sp>
      <p:sp>
        <p:nvSpPr>
          <p:cNvPr id="3" name="Freeform 3" descr="Изображение выглядит как пространство, круг, Астрономический объект, Красочность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CE01FDE1-CD20-2DFC-D22F-633DF7B9FD13}"/>
              </a:ext>
            </a:extLst>
          </p:cNvPr>
          <p:cNvSpPr/>
          <p:nvPr/>
        </p:nvSpPr>
        <p:spPr>
          <a:xfrm rot="1740000">
            <a:off x="-5255829" y="8072215"/>
            <a:ext cx="11514218" cy="8506128"/>
          </a:xfrm>
          <a:custGeom>
            <a:avLst/>
            <a:gdLst/>
            <a:ahLst/>
            <a:cxnLst/>
            <a:rect l="l" t="t" r="r" b="b"/>
            <a:pathLst>
              <a:path w="11514218" h="8506128">
                <a:moveTo>
                  <a:pt x="0" y="0"/>
                </a:moveTo>
                <a:lnTo>
                  <a:pt x="11514218" y="0"/>
                </a:lnTo>
                <a:lnTo>
                  <a:pt x="11514218" y="8506128"/>
                </a:lnTo>
                <a:lnTo>
                  <a:pt x="0" y="85061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9800000" flipH="1">
            <a:off x="-2088504" y="-2593276"/>
            <a:ext cx="10441422" cy="4424552"/>
          </a:xfrm>
          <a:custGeom>
            <a:avLst/>
            <a:gdLst/>
            <a:ahLst/>
            <a:cxnLst/>
            <a:rect l="l" t="t" r="r" b="b"/>
            <a:pathLst>
              <a:path w="10441422" h="4424552">
                <a:moveTo>
                  <a:pt x="10441421" y="0"/>
                </a:moveTo>
                <a:lnTo>
                  <a:pt x="0" y="0"/>
                </a:lnTo>
                <a:lnTo>
                  <a:pt x="0" y="4424552"/>
                </a:lnTo>
                <a:lnTo>
                  <a:pt x="10441421" y="4424552"/>
                </a:lnTo>
                <a:lnTo>
                  <a:pt x="10441421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8250927">
            <a:off x="13791152" y="6773756"/>
            <a:ext cx="7735476" cy="4631616"/>
          </a:xfrm>
          <a:custGeom>
            <a:avLst/>
            <a:gdLst/>
            <a:ahLst/>
            <a:cxnLst/>
            <a:rect l="l" t="t" r="r" b="b"/>
            <a:pathLst>
              <a:path w="7735476" h="4631616">
                <a:moveTo>
                  <a:pt x="0" y="0"/>
                </a:moveTo>
                <a:lnTo>
                  <a:pt x="7735476" y="0"/>
                </a:lnTo>
                <a:lnTo>
                  <a:pt x="7735476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 rot="5400000">
            <a:off x="14969335" y="1122741"/>
            <a:ext cx="643045" cy="7706253"/>
            <a:chOff x="0" y="0"/>
            <a:chExt cx="169362" cy="202963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9362" cy="2029631"/>
            </a:xfrm>
            <a:custGeom>
              <a:avLst/>
              <a:gdLst/>
              <a:ahLst/>
              <a:cxnLst/>
              <a:rect l="l" t="t" r="r" b="b"/>
              <a:pathLst>
                <a:path w="169362" h="2029631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1944950"/>
                  </a:lnTo>
                  <a:cubicBezTo>
                    <a:pt x="169362" y="1967409"/>
                    <a:pt x="160440" y="1988947"/>
                    <a:pt x="144559" y="2004828"/>
                  </a:cubicBezTo>
                  <a:cubicBezTo>
                    <a:pt x="128678" y="2020709"/>
                    <a:pt x="107140" y="2029631"/>
                    <a:pt x="84681" y="2029631"/>
                  </a:cubicBezTo>
                  <a:lnTo>
                    <a:pt x="84681" y="2029631"/>
                  </a:lnTo>
                  <a:cubicBezTo>
                    <a:pt x="37913" y="2029631"/>
                    <a:pt x="0" y="1991718"/>
                    <a:pt x="0" y="1944950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2F7FA"/>
              </a:solidFill>
              <a:prstDash val="solid"/>
              <a:round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169362" cy="20867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028076" y="4766635"/>
            <a:ext cx="2798032" cy="351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Studio Shodwe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826108" y="4766635"/>
            <a:ext cx="2042727" cy="351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114668" y="6830598"/>
            <a:ext cx="7273548" cy="43900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sz="34500" b="1" spc="-2760" dirty="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03</a:t>
            </a:r>
            <a:endParaRPr lang="en-US" sz="34507" b="1" spc="-2760" dirty="0">
              <a:solidFill>
                <a:srgbClr val="F2F7FA"/>
              </a:solidFill>
              <a:latin typeface="Telegraf Bold"/>
              <a:ea typeface="Telegraf Bold"/>
              <a:cs typeface="Telegraf Bold"/>
              <a:sym typeface="Telegraf Bold"/>
            </a:endParaRPr>
          </a:p>
        </p:txBody>
      </p:sp>
      <p:pic>
        <p:nvPicPr>
          <p:cNvPr id="13" name="Рисунок 12" descr="Рисунок">
            <a:extLst>
              <a:ext uri="{FF2B5EF4-FFF2-40B4-BE49-F238E27FC236}">
                <a16:creationId xmlns:a16="http://schemas.microsoft.com/office/drawing/2014/main" id="{2EA78227-F321-9756-2A50-F0C6D6C2A3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0454" y="688307"/>
            <a:ext cx="15867145" cy="85494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25008">
            <a:off x="10406101" y="6877001"/>
            <a:ext cx="12701350" cy="5382197"/>
          </a:xfrm>
          <a:custGeom>
            <a:avLst/>
            <a:gdLst/>
            <a:ahLst/>
            <a:cxnLst/>
            <a:rect l="l" t="t" r="r" b="b"/>
            <a:pathLst>
              <a:path w="12701350" h="5382197">
                <a:moveTo>
                  <a:pt x="0" y="0"/>
                </a:moveTo>
                <a:lnTo>
                  <a:pt x="12701350" y="0"/>
                </a:lnTo>
                <a:lnTo>
                  <a:pt x="12701350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3500000">
            <a:off x="-4559251" y="5975136"/>
            <a:ext cx="11976399" cy="7170869"/>
          </a:xfrm>
          <a:custGeom>
            <a:avLst/>
            <a:gdLst/>
            <a:ahLst/>
            <a:cxnLst/>
            <a:rect l="l" t="t" r="r" b="b"/>
            <a:pathLst>
              <a:path w="11976399" h="7170869">
                <a:moveTo>
                  <a:pt x="0" y="0"/>
                </a:moveTo>
                <a:lnTo>
                  <a:pt x="11976398" y="0"/>
                </a:lnTo>
                <a:lnTo>
                  <a:pt x="11976398" y="7170869"/>
                </a:lnTo>
                <a:lnTo>
                  <a:pt x="0" y="71708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968727" y="4005106"/>
            <a:ext cx="5473709" cy="1989395"/>
            <a:chOff x="0" y="0"/>
            <a:chExt cx="1441635" cy="52395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441635" cy="523956"/>
            </a:xfrm>
            <a:custGeom>
              <a:avLst/>
              <a:gdLst/>
              <a:ahLst/>
              <a:cxnLst/>
              <a:rect l="l" t="t" r="r" b="b"/>
              <a:pathLst>
                <a:path w="1441635" h="523956">
                  <a:moveTo>
                    <a:pt x="45260" y="0"/>
                  </a:moveTo>
                  <a:lnTo>
                    <a:pt x="1396375" y="0"/>
                  </a:lnTo>
                  <a:cubicBezTo>
                    <a:pt x="1421372" y="0"/>
                    <a:pt x="1441635" y="20264"/>
                    <a:pt x="1441635" y="45260"/>
                  </a:cubicBezTo>
                  <a:lnTo>
                    <a:pt x="1441635" y="478696"/>
                  </a:lnTo>
                  <a:cubicBezTo>
                    <a:pt x="1441635" y="503692"/>
                    <a:pt x="1421372" y="523956"/>
                    <a:pt x="1396375" y="523956"/>
                  </a:cubicBezTo>
                  <a:lnTo>
                    <a:pt x="45260" y="523956"/>
                  </a:lnTo>
                  <a:cubicBezTo>
                    <a:pt x="20264" y="523956"/>
                    <a:pt x="0" y="503692"/>
                    <a:pt x="0" y="478696"/>
                  </a:cubicBezTo>
                  <a:lnTo>
                    <a:pt x="0" y="45260"/>
                  </a:lnTo>
                  <a:cubicBezTo>
                    <a:pt x="0" y="20264"/>
                    <a:pt x="20264" y="0"/>
                    <a:pt x="4526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1441635" cy="5811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640314" y="4005106"/>
            <a:ext cx="5473709" cy="1989395"/>
            <a:chOff x="0" y="0"/>
            <a:chExt cx="1441635" cy="52395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441635" cy="523956"/>
            </a:xfrm>
            <a:custGeom>
              <a:avLst/>
              <a:gdLst/>
              <a:ahLst/>
              <a:cxnLst/>
              <a:rect l="l" t="t" r="r" b="b"/>
              <a:pathLst>
                <a:path w="1441635" h="523956">
                  <a:moveTo>
                    <a:pt x="45260" y="0"/>
                  </a:moveTo>
                  <a:lnTo>
                    <a:pt x="1396375" y="0"/>
                  </a:lnTo>
                  <a:cubicBezTo>
                    <a:pt x="1421372" y="0"/>
                    <a:pt x="1441635" y="20264"/>
                    <a:pt x="1441635" y="45260"/>
                  </a:cubicBezTo>
                  <a:lnTo>
                    <a:pt x="1441635" y="478696"/>
                  </a:lnTo>
                  <a:cubicBezTo>
                    <a:pt x="1441635" y="503692"/>
                    <a:pt x="1421372" y="523956"/>
                    <a:pt x="1396375" y="523956"/>
                  </a:cubicBezTo>
                  <a:lnTo>
                    <a:pt x="45260" y="523956"/>
                  </a:lnTo>
                  <a:cubicBezTo>
                    <a:pt x="20264" y="523956"/>
                    <a:pt x="0" y="503692"/>
                    <a:pt x="0" y="478696"/>
                  </a:cubicBezTo>
                  <a:lnTo>
                    <a:pt x="0" y="45260"/>
                  </a:lnTo>
                  <a:cubicBezTo>
                    <a:pt x="0" y="20264"/>
                    <a:pt x="20264" y="0"/>
                    <a:pt x="4526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1441635" cy="5811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968727" y="4577440"/>
            <a:ext cx="1497347" cy="986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72"/>
              </a:lnSpc>
            </a:pPr>
            <a:r>
              <a:rPr lang="en-US" sz="6982" b="1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640314" y="4577440"/>
            <a:ext cx="1497347" cy="986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72"/>
              </a:lnSpc>
            </a:pPr>
            <a:r>
              <a:rPr lang="en-US" sz="6982" b="1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18766" y="1133475"/>
            <a:ext cx="16926004" cy="24540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59"/>
              </a:lnSpc>
            </a:pPr>
            <a:r>
              <a:rPr lang="en-US" sz="9339" b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Методы извлечения знаний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635066" y="4451715"/>
            <a:ext cx="3587842" cy="1066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3200" b="1" spc="149" dirty="0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С </a:t>
            </a:r>
            <a:r>
              <a:rPr lang="en-US" sz="3200" b="1" spc="149" err="1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участием</a:t>
            </a:r>
            <a:r>
              <a:rPr lang="en-US" sz="3200" b="1" spc="149" dirty="0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3200" b="1" spc="149" err="1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человека</a:t>
            </a:r>
            <a:endParaRPr lang="en-US" sz="3200" b="1" spc="149" err="1">
              <a:solidFill>
                <a:srgbClr val="F2F7FA"/>
              </a:solidFill>
              <a:latin typeface="Telegraf"/>
              <a:ea typeface="Telegraf"/>
              <a:cs typeface="Telegraf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1309111" y="4680716"/>
            <a:ext cx="3587842" cy="512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  <a:spcBef>
                <a:spcPct val="0"/>
              </a:spcBef>
            </a:pPr>
            <a:r>
              <a:rPr lang="en-US" sz="3200" b="1" spc="149" dirty="0" err="1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Автоматические</a:t>
            </a:r>
            <a:endParaRPr lang="en-US" sz="3200" spc="149" dirty="0" err="1">
              <a:solidFill>
                <a:srgbClr val="F2F7FA"/>
              </a:solidFill>
              <a:latin typeface="Telegraf"/>
              <a:ea typeface="Telegraf"/>
              <a:cs typeface="Telegraf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2659570" y="6889399"/>
            <a:ext cx="6026397" cy="43900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sz="34500" b="1" spc="-2760" dirty="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04</a:t>
            </a:r>
            <a:endParaRPr lang="en-US" sz="34507" b="1" spc="-2760" dirty="0">
              <a:solidFill>
                <a:srgbClr val="F2F7FA"/>
              </a:solidFill>
              <a:latin typeface="Telegraf Bold"/>
              <a:ea typeface="Telegraf Bold"/>
              <a:cs typeface="Telegraf Bold"/>
              <a:sym typeface="Telegraf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3488201" y="6327876"/>
            <a:ext cx="5652326" cy="13290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800" spc="124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Требуют</a:t>
            </a:r>
            <a:r>
              <a:rPr lang="en-US" sz="2800" spc="124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spc="124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человеческого</a:t>
            </a:r>
            <a:r>
              <a:rPr lang="en-US" sz="2800" spc="124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spc="124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вмешательства</a:t>
            </a:r>
            <a:r>
              <a:rPr lang="en-US" sz="2800" spc="124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spc="124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на</a:t>
            </a:r>
            <a:r>
              <a:rPr lang="en-US" sz="2800" spc="124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spc="124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различных</a:t>
            </a:r>
            <a:r>
              <a:rPr lang="en-US" sz="2800" spc="124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spc="124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этапах</a:t>
            </a:r>
            <a:r>
              <a:rPr lang="en-US" sz="2800" spc="124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spc="124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извлечения</a:t>
            </a:r>
            <a:r>
              <a:rPr lang="en-US" sz="2800" spc="124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spc="124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знаний</a:t>
            </a:r>
            <a:endParaRPr lang="en-US" sz="2800" spc="124" err="1">
              <a:solidFill>
                <a:srgbClr val="343434"/>
              </a:solidFill>
              <a:latin typeface="Telegraf"/>
              <a:ea typeface="Telegraf"/>
              <a:cs typeface="Telegraf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9640314" y="6327876"/>
            <a:ext cx="6802086" cy="177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800" spc="124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Предполагают</a:t>
            </a:r>
            <a:r>
              <a:rPr lang="en-US" sz="2800" spc="124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spc="124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минимальное</a:t>
            </a:r>
            <a:r>
              <a:rPr lang="en-US" sz="2800" spc="124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spc="124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вмешательство</a:t>
            </a:r>
            <a:r>
              <a:rPr lang="en-US" sz="2800" spc="124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spc="124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человека</a:t>
            </a:r>
            <a:r>
              <a:rPr lang="en-US" sz="2800" spc="124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и </a:t>
            </a:r>
            <a:r>
              <a:rPr lang="en-US" sz="2800" spc="124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основаны</a:t>
            </a:r>
            <a:r>
              <a:rPr lang="en-US" sz="2800" spc="124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spc="124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на</a:t>
            </a:r>
            <a:r>
              <a:rPr lang="en-US" sz="2800" spc="124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spc="124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использовании</a:t>
            </a:r>
            <a:r>
              <a:rPr lang="en-US" sz="2800" spc="124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spc="124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алгоритмов</a:t>
            </a:r>
            <a:r>
              <a:rPr lang="en-US" sz="2800" spc="124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и </a:t>
            </a:r>
            <a:r>
              <a:rPr lang="en-US" sz="2800" spc="124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программных</a:t>
            </a:r>
            <a:r>
              <a:rPr lang="en-US" sz="2800" spc="124" dirty="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800" spc="124" err="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средств</a:t>
            </a:r>
            <a:endParaRPr lang="en-US" sz="2800" spc="124" err="1">
              <a:solidFill>
                <a:srgbClr val="343434"/>
              </a:solidFill>
              <a:latin typeface="Telegraf"/>
              <a:ea typeface="Telegraf"/>
              <a:cs typeface="Telegraf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150591" y="4813324"/>
            <a:ext cx="15827806" cy="6707033"/>
          </a:xfrm>
          <a:custGeom>
            <a:avLst/>
            <a:gdLst/>
            <a:ahLst/>
            <a:cxnLst/>
            <a:rect l="l" t="t" r="r" b="b"/>
            <a:pathLst>
              <a:path w="15827806" h="6707033">
                <a:moveTo>
                  <a:pt x="0" y="0"/>
                </a:moveTo>
                <a:lnTo>
                  <a:pt x="15827806" y="0"/>
                </a:lnTo>
                <a:lnTo>
                  <a:pt x="15827806" y="6707032"/>
                </a:lnTo>
                <a:lnTo>
                  <a:pt x="0" y="67070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262468" flipH="1">
            <a:off x="-4011884" y="8167692"/>
            <a:ext cx="12760102" cy="5407093"/>
          </a:xfrm>
          <a:custGeom>
            <a:avLst/>
            <a:gdLst/>
            <a:ahLst/>
            <a:cxnLst/>
            <a:rect l="l" t="t" r="r" b="b"/>
            <a:pathLst>
              <a:path w="12760102" h="5407093">
                <a:moveTo>
                  <a:pt x="12760102" y="0"/>
                </a:moveTo>
                <a:lnTo>
                  <a:pt x="0" y="0"/>
                </a:lnTo>
                <a:lnTo>
                  <a:pt x="0" y="5407094"/>
                </a:lnTo>
                <a:lnTo>
                  <a:pt x="12760102" y="5407094"/>
                </a:lnTo>
                <a:lnTo>
                  <a:pt x="12760102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368167" y="2615447"/>
            <a:ext cx="11301259" cy="6229819"/>
          </a:xfrm>
          <a:custGeom>
            <a:avLst/>
            <a:gdLst/>
            <a:ahLst/>
            <a:cxnLst/>
            <a:rect l="l" t="t" r="r" b="b"/>
            <a:pathLst>
              <a:path w="11301259" h="6229819">
                <a:moveTo>
                  <a:pt x="0" y="0"/>
                </a:moveTo>
                <a:lnTo>
                  <a:pt x="11301259" y="0"/>
                </a:lnTo>
                <a:lnTo>
                  <a:pt x="11301259" y="6229819"/>
                </a:lnTo>
                <a:lnTo>
                  <a:pt x="0" y="62298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125301"/>
            <a:ext cx="16666104" cy="1311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С участием человека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318998" y="6888113"/>
            <a:ext cx="7273548" cy="43900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sz="34500" b="1" spc="-2760" dirty="0">
                <a:solidFill>
                  <a:srgbClr val="F2F7FA"/>
                </a:solidFill>
                <a:latin typeface="Telegraf Bold"/>
                <a:ea typeface="Telegraf Bold"/>
                <a:cs typeface="Telegraf Bold"/>
              </a:rPr>
              <a:t>05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269688">
            <a:off x="5615985" y="7745442"/>
            <a:ext cx="12760102" cy="5407093"/>
          </a:xfrm>
          <a:custGeom>
            <a:avLst/>
            <a:gdLst/>
            <a:ahLst/>
            <a:cxnLst/>
            <a:rect l="l" t="t" r="r" b="b"/>
            <a:pathLst>
              <a:path w="12760102" h="5407093">
                <a:moveTo>
                  <a:pt x="0" y="0"/>
                </a:moveTo>
                <a:lnTo>
                  <a:pt x="12760102" y="0"/>
                </a:lnTo>
                <a:lnTo>
                  <a:pt x="12760102" y="5407094"/>
                </a:lnTo>
                <a:lnTo>
                  <a:pt x="0" y="54070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4362236">
            <a:off x="13439827" y="7560867"/>
            <a:ext cx="7735476" cy="4631616"/>
          </a:xfrm>
          <a:custGeom>
            <a:avLst/>
            <a:gdLst/>
            <a:ahLst/>
            <a:cxnLst/>
            <a:rect l="l" t="t" r="r" b="b"/>
            <a:pathLst>
              <a:path w="7735476" h="4631616">
                <a:moveTo>
                  <a:pt x="0" y="0"/>
                </a:moveTo>
                <a:lnTo>
                  <a:pt x="7735476" y="0"/>
                </a:lnTo>
                <a:lnTo>
                  <a:pt x="7735476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3338259" y="6892500"/>
            <a:ext cx="6026397" cy="43900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sz="34500" b="1" spc="-2760" dirty="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06</a:t>
            </a:r>
            <a:endParaRPr lang="en-US" sz="34500" b="1" spc="-2760" dirty="0">
              <a:solidFill>
                <a:srgbClr val="F2F7FA"/>
              </a:solidFill>
              <a:latin typeface="Telegraf Bold"/>
              <a:ea typeface="Telegraf Bold"/>
              <a:cs typeface="Telegraf Bold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028700" y="3041561"/>
            <a:ext cx="333375" cy="333375"/>
            <a:chOff x="0" y="0"/>
            <a:chExt cx="87802" cy="8780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7802" cy="87802"/>
            </a:xfrm>
            <a:custGeom>
              <a:avLst/>
              <a:gdLst/>
              <a:ahLst/>
              <a:cxnLst/>
              <a:rect l="l" t="t" r="r" b="b"/>
              <a:pathLst>
                <a:path w="87802" h="87802">
                  <a:moveTo>
                    <a:pt x="43901" y="0"/>
                  </a:moveTo>
                  <a:lnTo>
                    <a:pt x="43901" y="0"/>
                  </a:lnTo>
                  <a:cubicBezTo>
                    <a:pt x="55545" y="0"/>
                    <a:pt x="66711" y="4625"/>
                    <a:pt x="74944" y="12858"/>
                  </a:cubicBezTo>
                  <a:cubicBezTo>
                    <a:pt x="83177" y="21091"/>
                    <a:pt x="87802" y="32258"/>
                    <a:pt x="87802" y="43901"/>
                  </a:cubicBezTo>
                  <a:lnTo>
                    <a:pt x="87802" y="43901"/>
                  </a:lnTo>
                  <a:cubicBezTo>
                    <a:pt x="87802" y="68147"/>
                    <a:pt x="68147" y="87802"/>
                    <a:pt x="43901" y="87802"/>
                  </a:cubicBezTo>
                  <a:lnTo>
                    <a:pt x="43901" y="87802"/>
                  </a:lnTo>
                  <a:cubicBezTo>
                    <a:pt x="19655" y="87802"/>
                    <a:pt x="0" y="68147"/>
                    <a:pt x="0" y="43901"/>
                  </a:cubicBezTo>
                  <a:lnTo>
                    <a:pt x="0" y="43901"/>
                  </a:lnTo>
                  <a:cubicBezTo>
                    <a:pt x="0" y="19655"/>
                    <a:pt x="19655" y="0"/>
                    <a:pt x="4390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379024" y="3041561"/>
            <a:ext cx="333375" cy="333375"/>
            <a:chOff x="0" y="0"/>
            <a:chExt cx="87802" cy="8780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7802" cy="87802"/>
            </a:xfrm>
            <a:custGeom>
              <a:avLst/>
              <a:gdLst/>
              <a:ahLst/>
              <a:cxnLst/>
              <a:rect l="l" t="t" r="r" b="b"/>
              <a:pathLst>
                <a:path w="87802" h="87802">
                  <a:moveTo>
                    <a:pt x="43901" y="0"/>
                  </a:moveTo>
                  <a:lnTo>
                    <a:pt x="43901" y="0"/>
                  </a:lnTo>
                  <a:cubicBezTo>
                    <a:pt x="55545" y="0"/>
                    <a:pt x="66711" y="4625"/>
                    <a:pt x="74944" y="12858"/>
                  </a:cubicBezTo>
                  <a:cubicBezTo>
                    <a:pt x="83177" y="21091"/>
                    <a:pt x="87802" y="32258"/>
                    <a:pt x="87802" y="43901"/>
                  </a:cubicBezTo>
                  <a:lnTo>
                    <a:pt x="87802" y="43901"/>
                  </a:lnTo>
                  <a:cubicBezTo>
                    <a:pt x="87802" y="68147"/>
                    <a:pt x="68147" y="87802"/>
                    <a:pt x="43901" y="87802"/>
                  </a:cubicBezTo>
                  <a:lnTo>
                    <a:pt x="43901" y="87802"/>
                  </a:lnTo>
                  <a:cubicBezTo>
                    <a:pt x="19655" y="87802"/>
                    <a:pt x="0" y="68147"/>
                    <a:pt x="0" y="43901"/>
                  </a:cubicBezTo>
                  <a:lnTo>
                    <a:pt x="0" y="43901"/>
                  </a:lnTo>
                  <a:cubicBezTo>
                    <a:pt x="0" y="19655"/>
                    <a:pt x="19655" y="0"/>
                    <a:pt x="4390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228531" y="3096943"/>
            <a:ext cx="333375" cy="333375"/>
            <a:chOff x="0" y="0"/>
            <a:chExt cx="87802" cy="8780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7802" cy="87802"/>
            </a:xfrm>
            <a:custGeom>
              <a:avLst/>
              <a:gdLst/>
              <a:ahLst/>
              <a:cxnLst/>
              <a:rect l="l" t="t" r="r" b="b"/>
              <a:pathLst>
                <a:path w="87802" h="87802">
                  <a:moveTo>
                    <a:pt x="43901" y="0"/>
                  </a:moveTo>
                  <a:lnTo>
                    <a:pt x="43901" y="0"/>
                  </a:lnTo>
                  <a:cubicBezTo>
                    <a:pt x="55545" y="0"/>
                    <a:pt x="66711" y="4625"/>
                    <a:pt x="74944" y="12858"/>
                  </a:cubicBezTo>
                  <a:cubicBezTo>
                    <a:pt x="83177" y="21091"/>
                    <a:pt x="87802" y="32258"/>
                    <a:pt x="87802" y="43901"/>
                  </a:cubicBezTo>
                  <a:lnTo>
                    <a:pt x="87802" y="43901"/>
                  </a:lnTo>
                  <a:cubicBezTo>
                    <a:pt x="87802" y="68147"/>
                    <a:pt x="68147" y="87802"/>
                    <a:pt x="43901" y="87802"/>
                  </a:cubicBezTo>
                  <a:lnTo>
                    <a:pt x="43901" y="87802"/>
                  </a:lnTo>
                  <a:cubicBezTo>
                    <a:pt x="19655" y="87802"/>
                    <a:pt x="0" y="68147"/>
                    <a:pt x="0" y="43901"/>
                  </a:cubicBezTo>
                  <a:lnTo>
                    <a:pt x="0" y="43901"/>
                  </a:lnTo>
                  <a:cubicBezTo>
                    <a:pt x="0" y="19655"/>
                    <a:pt x="19655" y="0"/>
                    <a:pt x="4390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569559" y="3044513"/>
            <a:ext cx="3261033" cy="9058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328"/>
              </a:lnSpc>
            </a:pPr>
            <a:r>
              <a:rPr lang="en-US" sz="2800" b="1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Методы</a:t>
            </a:r>
            <a:r>
              <a:rPr lang="en-US" sz="2800" b="1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</a:t>
            </a:r>
            <a:r>
              <a:rPr lang="en-US" sz="2800" b="1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для</a:t>
            </a:r>
            <a:r>
              <a:rPr lang="en-US" sz="2800" b="1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</a:t>
            </a:r>
            <a:r>
              <a:rPr lang="en-US" sz="2800" b="1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структурированных</a:t>
            </a:r>
            <a:r>
              <a:rPr lang="en-US" sz="2800" b="1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</a:t>
            </a:r>
            <a:r>
              <a:rPr lang="en-US" sz="2800" b="1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данных</a:t>
            </a:r>
            <a:endParaRPr lang="en-US" sz="2800" b="1" err="1">
              <a:solidFill>
                <a:srgbClr val="343434"/>
              </a:solidFill>
              <a:latin typeface="Telegraf Bold"/>
              <a:ea typeface="Telegraf Bold"/>
              <a:cs typeface="Telegraf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919880" y="3092808"/>
            <a:ext cx="3985469" cy="9058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328"/>
              </a:lnSpc>
            </a:pPr>
            <a:r>
              <a:rPr lang="en-US" sz="2800" b="1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Методы</a:t>
            </a:r>
            <a:r>
              <a:rPr lang="en-US" sz="2800" b="1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</a:t>
            </a:r>
            <a:r>
              <a:rPr lang="en-US" sz="2800" b="1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для</a:t>
            </a:r>
            <a:r>
              <a:rPr lang="en-US" sz="2800" b="1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</a:t>
            </a:r>
            <a:r>
              <a:rPr lang="en-US" sz="2800" b="1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полуструктурированных</a:t>
            </a:r>
            <a:r>
              <a:rPr lang="en-US" sz="2800" b="1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</a:t>
            </a:r>
            <a:r>
              <a:rPr lang="en-US" sz="2800" b="1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данных</a:t>
            </a:r>
            <a:endParaRPr lang="en-US" sz="2800" b="1" err="1">
              <a:solidFill>
                <a:srgbClr val="343434"/>
              </a:solidFill>
              <a:latin typeface="Telegraf Bold"/>
              <a:ea typeface="Telegraf Bold"/>
              <a:cs typeface="Telegraf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737193" y="2971106"/>
            <a:ext cx="3969371" cy="9058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328"/>
              </a:lnSpc>
            </a:pPr>
            <a:r>
              <a:rPr lang="en-US" sz="2800" b="1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Методы</a:t>
            </a:r>
            <a:r>
              <a:rPr lang="en-US" sz="2800" b="1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</a:t>
            </a:r>
            <a:r>
              <a:rPr lang="en-US" sz="2800" b="1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для</a:t>
            </a:r>
            <a:r>
              <a:rPr lang="en-US" sz="2800" b="1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</a:t>
            </a:r>
            <a:r>
              <a:rPr lang="en-US" sz="2800" b="1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неструктурированных</a:t>
            </a:r>
            <a:r>
              <a:rPr lang="en-US" sz="2800" b="1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</a:t>
            </a:r>
            <a:r>
              <a:rPr lang="en-US" sz="2800" b="1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данных</a:t>
            </a:r>
            <a:endParaRPr lang="en-US" sz="2800" b="1" err="1">
              <a:solidFill>
                <a:srgbClr val="343434"/>
              </a:solidFill>
              <a:latin typeface="Telegraf Bold"/>
              <a:ea typeface="Telegraf Bold"/>
              <a:cs typeface="Telegraf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286277" y="4318403"/>
            <a:ext cx="4342507" cy="13290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9875" lvl="1">
              <a:lnSpc>
                <a:spcPts val="3499"/>
              </a:lnSpc>
            </a:pPr>
            <a:r>
              <a:rPr lang="en-US" sz="2800" dirty="0">
                <a:solidFill>
                  <a:srgbClr val="343434"/>
                </a:solidFill>
                <a:latin typeface="Telegraf"/>
              </a:rPr>
              <a:t>Д</a:t>
            </a:r>
            <a:r>
              <a:rPr lang="ru-RU" sz="2800" dirty="0" err="1">
                <a:solidFill>
                  <a:srgbClr val="343434"/>
                </a:solidFill>
              </a:rPr>
              <a:t>анные</a:t>
            </a:r>
            <a:r>
              <a:rPr lang="ru-RU" sz="2800" dirty="0">
                <a:solidFill>
                  <a:srgbClr val="343434"/>
                </a:solidFill>
              </a:rPr>
              <a:t>, организованные в виде фиксированных схем и таблиц</a:t>
            </a:r>
            <a:endParaRPr lang="en-US" sz="2800" dirty="0">
              <a:solidFill>
                <a:srgbClr val="343434"/>
              </a:solidFill>
              <a:latin typeface="Telegraf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5644544" y="4318403"/>
            <a:ext cx="4004437" cy="2226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69875" lvl="1">
              <a:lnSpc>
                <a:spcPts val="3499"/>
              </a:lnSpc>
            </a:pPr>
            <a:r>
              <a:rPr lang="en-US" sz="2800" dirty="0">
                <a:solidFill>
                  <a:srgbClr val="343434"/>
                </a:solidFill>
                <a:sym typeface="Telegraf"/>
              </a:rPr>
              <a:t>Данные, </a:t>
            </a:r>
            <a:r>
              <a:rPr lang="en-US" sz="2800" dirty="0" err="1">
                <a:solidFill>
                  <a:srgbClr val="343434"/>
                </a:solidFill>
                <a:sym typeface="Telegraf"/>
              </a:rPr>
              <a:t>которые</a:t>
            </a:r>
            <a:r>
              <a:rPr lang="en-US" sz="2800" dirty="0">
                <a:solidFill>
                  <a:srgbClr val="343434"/>
                </a:solidFill>
                <a:sym typeface="Telegraf"/>
              </a:rPr>
              <a:t> </a:t>
            </a:r>
            <a:r>
              <a:rPr lang="en-US" sz="2800" dirty="0" err="1">
                <a:solidFill>
                  <a:srgbClr val="343434"/>
                </a:solidFill>
                <a:sym typeface="Telegraf"/>
              </a:rPr>
              <a:t>не</a:t>
            </a:r>
            <a:r>
              <a:rPr lang="en-US" sz="2800" dirty="0">
                <a:solidFill>
                  <a:srgbClr val="343434"/>
                </a:solidFill>
                <a:sym typeface="Telegraf"/>
              </a:rPr>
              <a:t> </a:t>
            </a:r>
            <a:r>
              <a:rPr lang="en-US" sz="2800" dirty="0" err="1">
                <a:solidFill>
                  <a:srgbClr val="343434"/>
                </a:solidFill>
                <a:sym typeface="Telegraf"/>
              </a:rPr>
              <a:t>имеют</a:t>
            </a:r>
            <a:r>
              <a:rPr lang="en-US" sz="2800" dirty="0">
                <a:solidFill>
                  <a:srgbClr val="343434"/>
                </a:solidFill>
                <a:sym typeface="Telegraf"/>
              </a:rPr>
              <a:t> </a:t>
            </a:r>
            <a:r>
              <a:rPr lang="en-US" sz="2800" dirty="0" err="1">
                <a:solidFill>
                  <a:srgbClr val="343434"/>
                </a:solidFill>
                <a:sym typeface="Telegraf"/>
              </a:rPr>
              <a:t>жёсткой</a:t>
            </a:r>
            <a:r>
              <a:rPr lang="en-US" sz="2800" dirty="0">
                <a:solidFill>
                  <a:srgbClr val="343434"/>
                </a:solidFill>
                <a:sym typeface="Telegraf"/>
              </a:rPr>
              <a:t> </a:t>
            </a:r>
            <a:r>
              <a:rPr lang="en-US" sz="2800" dirty="0" err="1">
                <a:solidFill>
                  <a:srgbClr val="343434"/>
                </a:solidFill>
                <a:sym typeface="Telegraf"/>
              </a:rPr>
              <a:t>структуры</a:t>
            </a:r>
            <a:r>
              <a:rPr lang="en-US" sz="2800" dirty="0">
                <a:solidFill>
                  <a:srgbClr val="343434"/>
                </a:solidFill>
                <a:sym typeface="Telegraf"/>
              </a:rPr>
              <a:t>, </a:t>
            </a:r>
            <a:r>
              <a:rPr lang="en-US" sz="2800" dirty="0" err="1">
                <a:solidFill>
                  <a:srgbClr val="343434"/>
                </a:solidFill>
                <a:sym typeface="Telegraf"/>
              </a:rPr>
              <a:t>но</a:t>
            </a:r>
            <a:r>
              <a:rPr lang="en-US" sz="2800" dirty="0">
                <a:solidFill>
                  <a:srgbClr val="343434"/>
                </a:solidFill>
                <a:sym typeface="Telegraf"/>
              </a:rPr>
              <a:t> </a:t>
            </a:r>
            <a:r>
              <a:rPr lang="en-US" sz="2800" dirty="0" err="1">
                <a:solidFill>
                  <a:srgbClr val="343434"/>
                </a:solidFill>
                <a:sym typeface="Telegraf"/>
              </a:rPr>
              <a:t>содержат</a:t>
            </a:r>
            <a:r>
              <a:rPr lang="en-US" sz="2800" dirty="0">
                <a:solidFill>
                  <a:srgbClr val="343434"/>
                </a:solidFill>
                <a:sym typeface="Telegraf"/>
              </a:rPr>
              <a:t> </a:t>
            </a:r>
            <a:r>
              <a:rPr lang="en-US" sz="2800" dirty="0" err="1">
                <a:solidFill>
                  <a:srgbClr val="343434"/>
                </a:solidFill>
                <a:sym typeface="Telegraf"/>
              </a:rPr>
              <a:t>определённые</a:t>
            </a:r>
            <a:r>
              <a:rPr lang="en-US" sz="2800" dirty="0">
                <a:solidFill>
                  <a:srgbClr val="343434"/>
                </a:solidFill>
                <a:sym typeface="Telegraf"/>
              </a:rPr>
              <a:t> </a:t>
            </a:r>
            <a:r>
              <a:rPr lang="en-US" sz="2800" dirty="0" err="1">
                <a:solidFill>
                  <a:srgbClr val="343434"/>
                </a:solidFill>
                <a:sym typeface="Telegraf"/>
              </a:rPr>
              <a:t>теги</a:t>
            </a:r>
            <a:r>
              <a:rPr lang="en-US" sz="2800" dirty="0">
                <a:solidFill>
                  <a:srgbClr val="343434"/>
                </a:solidFill>
                <a:sym typeface="Telegraf"/>
              </a:rPr>
              <a:t> </a:t>
            </a:r>
            <a:r>
              <a:rPr lang="en-US" sz="2800" dirty="0" err="1">
                <a:solidFill>
                  <a:srgbClr val="343434"/>
                </a:solidFill>
                <a:sym typeface="Telegraf"/>
              </a:rPr>
              <a:t>или</a:t>
            </a:r>
            <a:r>
              <a:rPr lang="en-US" sz="2800" dirty="0">
                <a:solidFill>
                  <a:srgbClr val="343434"/>
                </a:solidFill>
                <a:sym typeface="Telegraf"/>
              </a:rPr>
              <a:t> </a:t>
            </a:r>
            <a:r>
              <a:rPr lang="en-US" sz="2800" dirty="0" err="1">
                <a:solidFill>
                  <a:srgbClr val="343434"/>
                </a:solidFill>
                <a:sym typeface="Telegraf"/>
              </a:rPr>
              <a:t>маркеры</a:t>
            </a:r>
            <a:endParaRPr lang="ru-RU" sz="2800" dirty="0" err="1">
              <a:solidFill>
                <a:srgbClr val="343434"/>
              </a:solidFill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0470009" y="4318403"/>
            <a:ext cx="5685753" cy="880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69875" lvl="1">
              <a:lnSpc>
                <a:spcPts val="3499"/>
              </a:lnSpc>
            </a:pPr>
            <a:r>
              <a:rPr lang="ru-RU" sz="2800" dirty="0">
                <a:solidFill>
                  <a:srgbClr val="343434"/>
                </a:solidFill>
              </a:rPr>
              <a:t>Данные, не имеющие чёткой схемы или организации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8700" y="1133475"/>
            <a:ext cx="16666104" cy="1311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Автоматические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02896">
            <a:off x="-3404628" y="-2797261"/>
            <a:ext cx="12701350" cy="5382197"/>
          </a:xfrm>
          <a:custGeom>
            <a:avLst/>
            <a:gdLst/>
            <a:ahLst/>
            <a:cxnLst/>
            <a:rect l="l" t="t" r="r" b="b"/>
            <a:pathLst>
              <a:path w="12701350" h="5382197">
                <a:moveTo>
                  <a:pt x="0" y="0"/>
                </a:moveTo>
                <a:lnTo>
                  <a:pt x="12701349" y="0"/>
                </a:lnTo>
                <a:lnTo>
                  <a:pt x="12701349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986204" y="6250419"/>
            <a:ext cx="11514218" cy="8506128"/>
          </a:xfrm>
          <a:custGeom>
            <a:avLst/>
            <a:gdLst/>
            <a:ahLst/>
            <a:cxnLst/>
            <a:rect l="l" t="t" r="r" b="b"/>
            <a:pathLst>
              <a:path w="11514218" h="8506128">
                <a:moveTo>
                  <a:pt x="0" y="0"/>
                </a:moveTo>
                <a:lnTo>
                  <a:pt x="11514218" y="0"/>
                </a:lnTo>
                <a:lnTo>
                  <a:pt x="11514218" y="8506128"/>
                </a:lnTo>
                <a:lnTo>
                  <a:pt x="0" y="85061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2410234" y="6884229"/>
            <a:ext cx="7273548" cy="43900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sz="34500" b="1" spc="-2760" dirty="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07</a:t>
            </a:r>
            <a:endParaRPr lang="en-US" sz="34500" b="1" spc="-2760" dirty="0">
              <a:solidFill>
                <a:srgbClr val="F2F7FA"/>
              </a:solidFill>
              <a:latin typeface="Telegraf Bold"/>
              <a:ea typeface="Telegraf Bold"/>
              <a:cs typeface="Telegraf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4779" y="1133475"/>
            <a:ext cx="15574647" cy="1311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Точки роста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4779" y="3078760"/>
            <a:ext cx="1017953" cy="346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8"/>
              </a:lnSpc>
            </a:pPr>
            <a:r>
              <a:rPr lang="en-US" sz="2400" b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4648106"/>
            <a:ext cx="1017953" cy="346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8"/>
              </a:lnSpc>
            </a:pPr>
            <a:r>
              <a:rPr lang="en-US" sz="2400" b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03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863626"/>
            <a:ext cx="1017953" cy="346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8"/>
              </a:lnSpc>
            </a:pPr>
            <a:r>
              <a:rPr lang="en-US" sz="2400" b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02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046653" y="3749581"/>
            <a:ext cx="9468207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Улучшение качества обработки естественного языка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046653" y="2964715"/>
            <a:ext cx="6562775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Автоматизация и масштабируемость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042731" y="4543331"/>
            <a:ext cx="11090530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Создание многоязычных и культурно-чувствительных помощников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4779" y="5441602"/>
            <a:ext cx="1017953" cy="346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8"/>
              </a:lnSpc>
            </a:pPr>
            <a:r>
              <a:rPr lang="en-US" sz="2400" b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04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7010947"/>
            <a:ext cx="1017953" cy="346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8"/>
              </a:lnSpc>
            </a:pPr>
            <a:r>
              <a:rPr lang="en-US" sz="2400" b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06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6226467"/>
            <a:ext cx="1017953" cy="346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8"/>
              </a:lnSpc>
            </a:pPr>
            <a:r>
              <a:rPr lang="en-US" sz="2400" b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05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046653" y="6112422"/>
            <a:ext cx="9468207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Гибридные подходы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046653" y="5327556"/>
            <a:ext cx="6562775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Интеграция с динамическими данными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042731" y="6906172"/>
            <a:ext cx="11090530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Семантические технологии и онтологии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4779" y="7795172"/>
            <a:ext cx="1017953" cy="346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8"/>
              </a:lnSpc>
            </a:pPr>
            <a:r>
              <a:rPr lang="en-US" sz="2400" b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07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038810" y="7690397"/>
            <a:ext cx="11090530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Этические и правовые аспекты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928310" y="8476635"/>
            <a:ext cx="8431381" cy="6106672"/>
            <a:chOff x="0" y="0"/>
            <a:chExt cx="2220611" cy="16083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20611" cy="1608342"/>
            </a:xfrm>
            <a:custGeom>
              <a:avLst/>
              <a:gdLst/>
              <a:ahLst/>
              <a:cxnLst/>
              <a:rect l="l" t="t" r="r" b="b"/>
              <a:pathLst>
                <a:path w="2220611" h="1608342">
                  <a:moveTo>
                    <a:pt x="50502" y="0"/>
                  </a:moveTo>
                  <a:lnTo>
                    <a:pt x="2170108" y="0"/>
                  </a:lnTo>
                  <a:cubicBezTo>
                    <a:pt x="2183502" y="0"/>
                    <a:pt x="2196348" y="5321"/>
                    <a:pt x="2205819" y="14792"/>
                  </a:cubicBezTo>
                  <a:cubicBezTo>
                    <a:pt x="2215290" y="24263"/>
                    <a:pt x="2220611" y="37108"/>
                    <a:pt x="2220611" y="50502"/>
                  </a:cubicBezTo>
                  <a:lnTo>
                    <a:pt x="2220611" y="1557839"/>
                  </a:lnTo>
                  <a:cubicBezTo>
                    <a:pt x="2220611" y="1585731"/>
                    <a:pt x="2198000" y="1608342"/>
                    <a:pt x="2170108" y="1608342"/>
                  </a:cubicBezTo>
                  <a:lnTo>
                    <a:pt x="50502" y="1608342"/>
                  </a:lnTo>
                  <a:cubicBezTo>
                    <a:pt x="22611" y="1608342"/>
                    <a:pt x="0" y="1585731"/>
                    <a:pt x="0" y="1557839"/>
                  </a:cubicBezTo>
                  <a:lnTo>
                    <a:pt x="0" y="50502"/>
                  </a:lnTo>
                  <a:cubicBezTo>
                    <a:pt x="0" y="22611"/>
                    <a:pt x="22611" y="0"/>
                    <a:pt x="5050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220611" cy="1665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0997" y="9277350"/>
            <a:ext cx="4966006" cy="346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8"/>
              </a:lnSpc>
            </a:pPr>
            <a:r>
              <a:rPr lang="en-US" sz="2400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n.solomennikov@g.nsu.ru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960449" y="8911970"/>
            <a:ext cx="6367102" cy="346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28"/>
              </a:lnSpc>
            </a:pPr>
            <a:r>
              <a:rPr lang="en-US" sz="2400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Соломенников Николай Александрович</a:t>
            </a:r>
          </a:p>
        </p:txBody>
      </p:sp>
      <p:sp>
        <p:nvSpPr>
          <p:cNvPr id="11" name="TextBox 5">
            <a:extLst>
              <a:ext uri="{FF2B5EF4-FFF2-40B4-BE49-F238E27FC236}">
                <a16:creationId xmlns:a16="http://schemas.microsoft.com/office/drawing/2014/main" id="{EDCCAD48-6124-C0C0-225D-B15A8EB6FD6A}"/>
              </a:ext>
            </a:extLst>
          </p:cNvPr>
          <p:cNvSpPr txBox="1"/>
          <p:nvPr/>
        </p:nvSpPr>
        <p:spPr>
          <a:xfrm>
            <a:off x="1024779" y="1133475"/>
            <a:ext cx="15574647" cy="2621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sz="9300" b="1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Спасибо</a:t>
            </a:r>
            <a:r>
              <a:rPr lang="en-US" sz="9300" b="1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</a:t>
            </a:r>
            <a:r>
              <a:rPr lang="en-US" sz="9300" b="1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за</a:t>
            </a:r>
            <a:r>
              <a:rPr lang="en-US" sz="9300" b="1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</a:t>
            </a:r>
            <a:r>
              <a:rPr lang="en-US" sz="9300" b="1" err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внимание</a:t>
            </a:r>
            <a:endParaRPr lang="en-US" sz="9300" err="1">
              <a:solidFill>
                <a:srgbClr val="000000"/>
              </a:solidFill>
              <a:latin typeface="Telegraf Bold"/>
              <a:ea typeface="Telegraf Bold"/>
              <a:cs typeface="Telegraf Bold"/>
            </a:endParaRPr>
          </a:p>
          <a:p>
            <a:pPr algn="l">
              <a:lnSpc>
                <a:spcPts val="9059"/>
              </a:lnSpc>
            </a:pPr>
            <a:endParaRPr lang="en-US" sz="9300" b="1" dirty="0">
              <a:solidFill>
                <a:srgbClr val="343434"/>
              </a:solidFill>
              <a:latin typeface="Telegraf Bold"/>
              <a:ea typeface="Telegraf Bold"/>
              <a:cs typeface="Telegraf Bold"/>
            </a:endParaRPr>
          </a:p>
        </p:txBody>
      </p:sp>
      <p:pic>
        <p:nvPicPr>
          <p:cNvPr id="13" name="Рисунок 12" descr="Изображение выглядит как текст, графическая вставка, Графика, мультфильм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F97C328B-A044-862D-0A0A-C050B83E5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6788" y="2940504"/>
            <a:ext cx="8734425" cy="48958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White Gradient Modern Project Presentation</dc:title>
  <cp:revision>241</cp:revision>
  <dcterms:created xsi:type="dcterms:W3CDTF">2006-08-16T00:00:00Z</dcterms:created>
  <dcterms:modified xsi:type="dcterms:W3CDTF">2025-06-02T21:48:57Z</dcterms:modified>
  <dc:identifier>DAGaTs5SvD0</dc:identifier>
</cp:coreProperties>
</file>

<file path=docProps/thumbnail.jpeg>
</file>